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4"/>
  </p:sldMasterIdLst>
  <p:notesMasterIdLst>
    <p:notesMasterId r:id="rId12"/>
  </p:notesMasterIdLst>
  <p:handoutMasterIdLst>
    <p:handoutMasterId r:id="rId13"/>
  </p:handoutMasterIdLst>
  <p:sldIdLst>
    <p:sldId id="2571" r:id="rId5"/>
    <p:sldId id="2578" r:id="rId6"/>
    <p:sldId id="2537" r:id="rId7"/>
    <p:sldId id="2586" r:id="rId8"/>
    <p:sldId id="2588" r:id="rId9"/>
    <p:sldId id="2589" r:id="rId10"/>
    <p:sldId id="25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121"/>
    <a:srgbClr val="6A6A6A"/>
    <a:srgbClr val="C5AE76"/>
    <a:srgbClr val="FF2525"/>
    <a:srgbClr val="424242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849" autoAdjust="0"/>
  </p:normalViewPr>
  <p:slideViewPr>
    <p:cSldViewPr snapToGrid="0">
      <p:cViewPr varScale="1">
        <p:scale>
          <a:sx n="66" d="100"/>
          <a:sy n="6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notesViewPr>
    <p:cSldViewPr snapToGrid="0">
      <p:cViewPr varScale="1">
        <p:scale>
          <a:sx n="88" d="100"/>
          <a:sy n="88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68B812-A325-41D8-A08E-C2392666DF66}">
      <dgm:prSet custT="1"/>
      <dgm:spPr/>
      <dgm:t>
        <a:bodyPr/>
        <a:lstStyle/>
        <a:p>
          <a:r>
            <a:rPr lang="en-US" sz="2000" b="0" i="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privateclient@grantsaw.co.uk</a:t>
          </a: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400" b="0" i="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400" b="0" i="0"/>
        </a:p>
      </dgm:t>
    </dgm:pt>
    <dgm:pt modelId="{7D1766B6-66CF-40CE-9693-BD20AFFFA3C9}">
      <dgm:prSet custT="1"/>
      <dgm:spPr/>
      <dgm:t>
        <a:bodyPr/>
        <a:lstStyle/>
        <a:p>
          <a:r>
            <a:rPr lang="en-US" sz="2000" b="0" i="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020 8858 6971</a:t>
          </a:r>
          <a:endParaRPr lang="en-US" sz="2000" b="0" i="0" dirty="0">
            <a:solidFill>
              <a:srgbClr val="C00000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400" b="0" i="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400" b="0" i="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0" presStyleCnt="2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0" presStyleCnt="2" custLinFactNeighborX="-5538" custLinFactNeighborY="-1495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0" presStyleCnt="2" custScaleX="100000" custLinFactNeighborX="-4086" custLinFactNeighborY="-5021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1" presStyleCnt="2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1" presStyleCnt="2" custLinFactX="393884" custLinFactY="-100000" custLinFactNeighborX="400000" custLinFactNeighborY="-13102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1" presStyleCnt="2" custScaleX="42739" custLinFactY="-28038" custLinFactNeighborX="16731" custLinFactNeighborY="-100000">
        <dgm:presLayoutVars>
          <dgm:chMax val="0"/>
          <dgm:chPref val="0"/>
        </dgm:presLayoutVars>
      </dgm:prSet>
      <dgm:spPr/>
    </dgm:pt>
  </dgm:ptLst>
  <dgm:cxnLst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1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0" destOrd="0" parTransId="{23A01A1D-B409-49E7-91BA-2321B9A237C2}" sibTransId="{E950D3C2-0472-429B-98B0-86C856FA65A1}"/>
    <dgm:cxn modelId="{AC8A67FF-09EA-4C04-AE25-5A9F33A57654}" type="presParOf" srcId="{F61FEBF0-CB2F-4364-8F44-722FB7578D18}" destId="{763367BB-4527-4646-8015-D79C10A337E8}" srcOrd="0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1" destOrd="0" presId="urn:microsoft.com/office/officeart/2018/2/layout/IconVerticalSolidList"/>
    <dgm:cxn modelId="{69E1E3B7-31C1-4B29-966A-E5A8BB0D531A}" type="presParOf" srcId="{F61FEBF0-CB2F-4364-8F44-722FB7578D18}" destId="{DD57C002-1714-4E12-872A-FCE88CC043FE}" srcOrd="2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D2B29-4977-4B70-ABE9-215A9E804015}">
      <dsp:nvSpPr>
        <dsp:cNvPr id="0" name=""/>
        <dsp:cNvSpPr/>
      </dsp:nvSpPr>
      <dsp:spPr>
        <a:xfrm>
          <a:off x="0" y="548650"/>
          <a:ext cx="9993377" cy="1012893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75548" y="693255"/>
          <a:ext cx="557091" cy="5570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809364" y="497793"/>
          <a:ext cx="8823484" cy="101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198" tIns="107198" rIns="107198" bIns="10719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privateclient@grantsaw.co.uk</a:t>
          </a:r>
        </a:p>
      </dsp:txBody>
      <dsp:txXfrm>
        <a:off x="809364" y="497793"/>
        <a:ext cx="8823484" cy="1012893"/>
      </dsp:txXfrm>
    </dsp:sp>
    <dsp:sp modelId="{59534EC1-7FD9-454B-8378-AACE14683CA9}">
      <dsp:nvSpPr>
        <dsp:cNvPr id="0" name=""/>
        <dsp:cNvSpPr/>
      </dsp:nvSpPr>
      <dsp:spPr>
        <a:xfrm>
          <a:off x="0" y="1814768"/>
          <a:ext cx="9993377" cy="1012893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4729061" y="755665"/>
          <a:ext cx="557091" cy="5570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5172357" y="517879"/>
          <a:ext cx="3771069" cy="101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198" tIns="107198" rIns="107198" bIns="10719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020 8858 6971</a:t>
          </a:r>
          <a:endParaRPr lang="en-US" sz="2000" b="0" i="0" kern="1200" dirty="0">
            <a:solidFill>
              <a:srgbClr val="C00000"/>
            </a:solidFill>
          </a:endParaRPr>
        </a:p>
      </dsp:txBody>
      <dsp:txXfrm>
        <a:off x="5172357" y="517879"/>
        <a:ext cx="3771069" cy="1012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-1" y="0"/>
            <a:ext cx="574197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6" y="463261"/>
            <a:ext cx="6963850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03330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949569"/>
            <a:ext cx="11364350" cy="5392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0CF4E43-4A68-664C-B973-2FE49DC7733D}"/>
              </a:ext>
            </a:extLst>
          </p:cNvPr>
          <p:cNvSpPr/>
          <p:nvPr userDrawn="1"/>
        </p:nvSpPr>
        <p:spPr>
          <a:xfrm rot="10800000">
            <a:off x="3969973" y="0"/>
            <a:ext cx="8222027" cy="6858000"/>
          </a:xfrm>
          <a:custGeom>
            <a:avLst/>
            <a:gdLst>
              <a:gd name="connsiteX0" fmla="*/ 0 w 6838726"/>
              <a:gd name="connsiteY0" fmla="*/ 0 h 6853468"/>
              <a:gd name="connsiteX1" fmla="*/ 6838726 w 6838726"/>
              <a:gd name="connsiteY1" fmla="*/ 20138 h 6853468"/>
              <a:gd name="connsiteX2" fmla="*/ 3434396 w 6838726"/>
              <a:gd name="connsiteY2" fmla="*/ 6853468 h 6853468"/>
              <a:gd name="connsiteX3" fmla="*/ 0 w 6838726"/>
              <a:gd name="connsiteY3" fmla="*/ 6836433 h 6853468"/>
              <a:gd name="connsiteX4" fmla="*/ 0 w 6838726"/>
              <a:gd name="connsiteY4" fmla="*/ 0 h 6853468"/>
              <a:gd name="connsiteX0" fmla="*/ 15156 w 6853882"/>
              <a:gd name="connsiteY0" fmla="*/ 0 h 6861693"/>
              <a:gd name="connsiteX1" fmla="*/ 6853882 w 6853882"/>
              <a:gd name="connsiteY1" fmla="*/ 20138 h 6861693"/>
              <a:gd name="connsiteX2" fmla="*/ 3449552 w 6853882"/>
              <a:gd name="connsiteY2" fmla="*/ 6853468 h 6861693"/>
              <a:gd name="connsiteX3" fmla="*/ 0 w 6853882"/>
              <a:gd name="connsiteY3" fmla="*/ 6861693 h 6861693"/>
              <a:gd name="connsiteX4" fmla="*/ 15156 w 6853882"/>
              <a:gd name="connsiteY4" fmla="*/ 0 h 6861693"/>
              <a:gd name="connsiteX0" fmla="*/ 15156 w 6853882"/>
              <a:gd name="connsiteY0" fmla="*/ 0 h 6863572"/>
              <a:gd name="connsiteX1" fmla="*/ 6853882 w 6853882"/>
              <a:gd name="connsiteY1" fmla="*/ 20138 h 6863572"/>
              <a:gd name="connsiteX2" fmla="*/ 3444500 w 6853882"/>
              <a:gd name="connsiteY2" fmla="*/ 6863572 h 6863572"/>
              <a:gd name="connsiteX3" fmla="*/ 0 w 6853882"/>
              <a:gd name="connsiteY3" fmla="*/ 6861693 h 6863572"/>
              <a:gd name="connsiteX4" fmla="*/ 15156 w 6853882"/>
              <a:gd name="connsiteY4" fmla="*/ 0 h 6863572"/>
              <a:gd name="connsiteX0" fmla="*/ 0 w 6866861"/>
              <a:gd name="connsiteY0" fmla="*/ 0 h 6856528"/>
              <a:gd name="connsiteX1" fmla="*/ 6866861 w 6866861"/>
              <a:gd name="connsiteY1" fmla="*/ 13094 h 6856528"/>
              <a:gd name="connsiteX2" fmla="*/ 3457479 w 6866861"/>
              <a:gd name="connsiteY2" fmla="*/ 6856528 h 6856528"/>
              <a:gd name="connsiteX3" fmla="*/ 12979 w 6866861"/>
              <a:gd name="connsiteY3" fmla="*/ 6854649 h 6856528"/>
              <a:gd name="connsiteX4" fmla="*/ 0 w 6866861"/>
              <a:gd name="connsiteY4" fmla="*/ 0 h 6856528"/>
              <a:gd name="connsiteX0" fmla="*/ 0 w 6893137"/>
              <a:gd name="connsiteY0" fmla="*/ 7922 h 6864450"/>
              <a:gd name="connsiteX1" fmla="*/ 6893137 w 6893137"/>
              <a:gd name="connsiteY1" fmla="*/ 0 h 6864450"/>
              <a:gd name="connsiteX2" fmla="*/ 3457479 w 6893137"/>
              <a:gd name="connsiteY2" fmla="*/ 6864450 h 6864450"/>
              <a:gd name="connsiteX3" fmla="*/ 12979 w 6893137"/>
              <a:gd name="connsiteY3" fmla="*/ 6862571 h 6864450"/>
              <a:gd name="connsiteX4" fmla="*/ 0 w 6893137"/>
              <a:gd name="connsiteY4" fmla="*/ 7922 h 6864450"/>
              <a:gd name="connsiteX0" fmla="*/ 0 w 6897755"/>
              <a:gd name="connsiteY0" fmla="*/ 0 h 6870380"/>
              <a:gd name="connsiteX1" fmla="*/ 6897755 w 6897755"/>
              <a:gd name="connsiteY1" fmla="*/ 5930 h 6870380"/>
              <a:gd name="connsiteX2" fmla="*/ 3462097 w 6897755"/>
              <a:gd name="connsiteY2" fmla="*/ 6870380 h 6870380"/>
              <a:gd name="connsiteX3" fmla="*/ 17597 w 6897755"/>
              <a:gd name="connsiteY3" fmla="*/ 6868501 h 6870380"/>
              <a:gd name="connsiteX4" fmla="*/ 0 w 6897755"/>
              <a:gd name="connsiteY4" fmla="*/ 0 h 687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7755" h="6870380">
                <a:moveTo>
                  <a:pt x="0" y="0"/>
                </a:moveTo>
                <a:lnTo>
                  <a:pt x="6897755" y="5930"/>
                </a:lnTo>
                <a:lnTo>
                  <a:pt x="3462097" y="6870380"/>
                </a:lnTo>
                <a:lnTo>
                  <a:pt x="17597" y="6868501"/>
                </a:lnTo>
                <a:cubicBezTo>
                  <a:pt x="13271" y="4583618"/>
                  <a:pt x="4326" y="22848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0CF4E43-4A68-664C-B973-2FE49DC7733D}"/>
              </a:ext>
            </a:extLst>
          </p:cNvPr>
          <p:cNvSpPr/>
          <p:nvPr userDrawn="1"/>
        </p:nvSpPr>
        <p:spPr>
          <a:xfrm rot="10800000">
            <a:off x="3651920" y="0"/>
            <a:ext cx="8540080" cy="6858000"/>
          </a:xfrm>
          <a:custGeom>
            <a:avLst/>
            <a:gdLst>
              <a:gd name="connsiteX0" fmla="*/ 0 w 6838726"/>
              <a:gd name="connsiteY0" fmla="*/ 0 h 6853468"/>
              <a:gd name="connsiteX1" fmla="*/ 6838726 w 6838726"/>
              <a:gd name="connsiteY1" fmla="*/ 20138 h 6853468"/>
              <a:gd name="connsiteX2" fmla="*/ 3434396 w 6838726"/>
              <a:gd name="connsiteY2" fmla="*/ 6853468 h 6853468"/>
              <a:gd name="connsiteX3" fmla="*/ 0 w 6838726"/>
              <a:gd name="connsiteY3" fmla="*/ 6836433 h 6853468"/>
              <a:gd name="connsiteX4" fmla="*/ 0 w 6838726"/>
              <a:gd name="connsiteY4" fmla="*/ 0 h 6853468"/>
              <a:gd name="connsiteX0" fmla="*/ 15156 w 6853882"/>
              <a:gd name="connsiteY0" fmla="*/ 0 h 6861693"/>
              <a:gd name="connsiteX1" fmla="*/ 6853882 w 6853882"/>
              <a:gd name="connsiteY1" fmla="*/ 20138 h 6861693"/>
              <a:gd name="connsiteX2" fmla="*/ 3449552 w 6853882"/>
              <a:gd name="connsiteY2" fmla="*/ 6853468 h 6861693"/>
              <a:gd name="connsiteX3" fmla="*/ 0 w 6853882"/>
              <a:gd name="connsiteY3" fmla="*/ 6861693 h 6861693"/>
              <a:gd name="connsiteX4" fmla="*/ 15156 w 6853882"/>
              <a:gd name="connsiteY4" fmla="*/ 0 h 6861693"/>
              <a:gd name="connsiteX0" fmla="*/ 15156 w 6853882"/>
              <a:gd name="connsiteY0" fmla="*/ 0 h 6863572"/>
              <a:gd name="connsiteX1" fmla="*/ 6853882 w 6853882"/>
              <a:gd name="connsiteY1" fmla="*/ 20138 h 6863572"/>
              <a:gd name="connsiteX2" fmla="*/ 3444500 w 6853882"/>
              <a:gd name="connsiteY2" fmla="*/ 6863572 h 6863572"/>
              <a:gd name="connsiteX3" fmla="*/ 0 w 6853882"/>
              <a:gd name="connsiteY3" fmla="*/ 6861693 h 6863572"/>
              <a:gd name="connsiteX4" fmla="*/ 15156 w 6853882"/>
              <a:gd name="connsiteY4" fmla="*/ 0 h 6863572"/>
              <a:gd name="connsiteX0" fmla="*/ 0 w 6866861"/>
              <a:gd name="connsiteY0" fmla="*/ 0 h 6856528"/>
              <a:gd name="connsiteX1" fmla="*/ 6866861 w 6866861"/>
              <a:gd name="connsiteY1" fmla="*/ 13094 h 6856528"/>
              <a:gd name="connsiteX2" fmla="*/ 3457479 w 6866861"/>
              <a:gd name="connsiteY2" fmla="*/ 6856528 h 6856528"/>
              <a:gd name="connsiteX3" fmla="*/ 12979 w 6866861"/>
              <a:gd name="connsiteY3" fmla="*/ 6854649 h 6856528"/>
              <a:gd name="connsiteX4" fmla="*/ 0 w 6866861"/>
              <a:gd name="connsiteY4" fmla="*/ 0 h 6856528"/>
              <a:gd name="connsiteX0" fmla="*/ 0 w 6893137"/>
              <a:gd name="connsiteY0" fmla="*/ 7922 h 6864450"/>
              <a:gd name="connsiteX1" fmla="*/ 6893137 w 6893137"/>
              <a:gd name="connsiteY1" fmla="*/ 0 h 6864450"/>
              <a:gd name="connsiteX2" fmla="*/ 3457479 w 6893137"/>
              <a:gd name="connsiteY2" fmla="*/ 6864450 h 6864450"/>
              <a:gd name="connsiteX3" fmla="*/ 12979 w 6893137"/>
              <a:gd name="connsiteY3" fmla="*/ 6862571 h 6864450"/>
              <a:gd name="connsiteX4" fmla="*/ 0 w 6893137"/>
              <a:gd name="connsiteY4" fmla="*/ 7922 h 6864450"/>
              <a:gd name="connsiteX0" fmla="*/ 0 w 6897755"/>
              <a:gd name="connsiteY0" fmla="*/ 0 h 6870380"/>
              <a:gd name="connsiteX1" fmla="*/ 6897755 w 6897755"/>
              <a:gd name="connsiteY1" fmla="*/ 5930 h 6870380"/>
              <a:gd name="connsiteX2" fmla="*/ 3462097 w 6897755"/>
              <a:gd name="connsiteY2" fmla="*/ 6870380 h 6870380"/>
              <a:gd name="connsiteX3" fmla="*/ 17597 w 6897755"/>
              <a:gd name="connsiteY3" fmla="*/ 6868501 h 6870380"/>
              <a:gd name="connsiteX4" fmla="*/ 0 w 6897755"/>
              <a:gd name="connsiteY4" fmla="*/ 0 h 687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7755" h="6870380">
                <a:moveTo>
                  <a:pt x="0" y="0"/>
                </a:moveTo>
                <a:lnTo>
                  <a:pt x="6897755" y="5930"/>
                </a:lnTo>
                <a:lnTo>
                  <a:pt x="3462097" y="6870380"/>
                </a:lnTo>
                <a:lnTo>
                  <a:pt x="17597" y="6868501"/>
                </a:lnTo>
                <a:cubicBezTo>
                  <a:pt x="13271" y="4583618"/>
                  <a:pt x="4326" y="22848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1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4" y="893729"/>
            <a:ext cx="11621043" cy="57334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1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893729"/>
            <a:ext cx="11364350" cy="5153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0215" y="0"/>
            <a:ext cx="6951785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69324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  <p:sldLayoutId id="2147483789" r:id="rId16"/>
    <p:sldLayoutId id="214748379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2CF08C-C9B9-668A-E118-B84347168DA9}"/>
              </a:ext>
            </a:extLst>
          </p:cNvPr>
          <p:cNvSpPr/>
          <p:nvPr/>
        </p:nvSpPr>
        <p:spPr>
          <a:xfrm>
            <a:off x="4997016" y="0"/>
            <a:ext cx="7194984" cy="6875039"/>
          </a:xfrm>
          <a:custGeom>
            <a:avLst/>
            <a:gdLst>
              <a:gd name="connsiteX0" fmla="*/ 0 w 3940629"/>
              <a:gd name="connsiteY0" fmla="*/ 0 h 6858000"/>
              <a:gd name="connsiteX1" fmla="*/ 3940629 w 3940629"/>
              <a:gd name="connsiteY1" fmla="*/ 0 h 6858000"/>
              <a:gd name="connsiteX2" fmla="*/ 3940629 w 3940629"/>
              <a:gd name="connsiteY2" fmla="*/ 6858000 h 6858000"/>
              <a:gd name="connsiteX3" fmla="*/ 0 w 3940629"/>
              <a:gd name="connsiteY3" fmla="*/ 6858000 h 6858000"/>
              <a:gd name="connsiteX4" fmla="*/ 0 w 3940629"/>
              <a:gd name="connsiteY4" fmla="*/ 0 h 6858000"/>
              <a:gd name="connsiteX0" fmla="*/ 3254355 w 7194984"/>
              <a:gd name="connsiteY0" fmla="*/ 0 h 6875039"/>
              <a:gd name="connsiteX1" fmla="*/ 7194984 w 7194984"/>
              <a:gd name="connsiteY1" fmla="*/ 0 h 6875039"/>
              <a:gd name="connsiteX2" fmla="*/ 7194984 w 7194984"/>
              <a:gd name="connsiteY2" fmla="*/ 6858000 h 6875039"/>
              <a:gd name="connsiteX3" fmla="*/ 0 w 7194984"/>
              <a:gd name="connsiteY3" fmla="*/ 6875039 h 6875039"/>
              <a:gd name="connsiteX4" fmla="*/ 3254355 w 7194984"/>
              <a:gd name="connsiteY4" fmla="*/ 0 h 687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984" h="6875039">
                <a:moveTo>
                  <a:pt x="3254355" y="0"/>
                </a:moveTo>
                <a:lnTo>
                  <a:pt x="7194984" y="0"/>
                </a:lnTo>
                <a:lnTo>
                  <a:pt x="7194984" y="6858000"/>
                </a:lnTo>
                <a:lnTo>
                  <a:pt x="0" y="6875039"/>
                </a:lnTo>
                <a:lnTo>
                  <a:pt x="32543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669" y="1509871"/>
            <a:ext cx="4567608" cy="35661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Lasting Powers of Attorney and Deputyship Orders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Dementia Action Group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 September 2023</a:t>
            </a:r>
            <a:endParaRPr lang="en-US" sz="2400" dirty="0">
              <a:solidFill>
                <a:srgbClr val="C6212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23BE4-9392-5DF2-E239-780AF92D8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1"/>
          <a:stretch/>
        </p:blipFill>
        <p:spPr>
          <a:xfrm>
            <a:off x="7459557" y="2102675"/>
            <a:ext cx="4443755" cy="160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0AA28C-D70F-0E0B-4BAC-97304483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09" y="4080802"/>
            <a:ext cx="2309281" cy="22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06" y="243293"/>
            <a:ext cx="5648029" cy="10714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Grant Saw Solicitors LLP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6044333"/>
            <a:ext cx="1978152" cy="752862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C1C2135-D70D-9BCE-4E35-F2DCCE12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929" y="1399365"/>
            <a:ext cx="2676063" cy="1598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732A7-9CAC-8B5F-9F82-A379629DD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03" t="69791" r="10724" b="16150"/>
          <a:stretch/>
        </p:blipFill>
        <p:spPr>
          <a:xfrm>
            <a:off x="5983300" y="1517268"/>
            <a:ext cx="3341774" cy="175217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E043A0-AA38-18B3-1943-7D873E10D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549" y="1442077"/>
            <a:ext cx="4955917" cy="3816992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Established in 1851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Offices in Greenwich and Blackheath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Private Client Department is accredited by the Wills and Inheritance Quality Scheme (WIQS), Society of Trust and Estate Practitioners (STEP) and Solicitors for the Elderly (SFE)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Private Client Department are all trained Dementia friends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1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Proud to be a part of Dementia Inclusive Greenwich</a:t>
            </a:r>
            <a:endParaRPr lang="en-GB" sz="3200" dirty="0"/>
          </a:p>
        </p:txBody>
      </p:sp>
      <p:pic>
        <p:nvPicPr>
          <p:cNvPr id="3" name="Picture 4" descr="STEP Elects Simon Morgan of Vistra Jersey as New Worldwide Chair | Vistra">
            <a:extLst>
              <a:ext uri="{FF2B5EF4-FFF2-40B4-BE49-F238E27FC236}">
                <a16:creationId xmlns:a16="http://schemas.microsoft.com/office/drawing/2014/main" id="{765E41D5-0DE4-A851-E4C1-188090CEC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21486" r="13518" b="16953"/>
          <a:stretch/>
        </p:blipFill>
        <p:spPr bwMode="auto">
          <a:xfrm>
            <a:off x="8606561" y="3457538"/>
            <a:ext cx="3450933" cy="10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ew-SFE-Logo - Carpenter and Co Solicitors">
            <a:extLst>
              <a:ext uri="{FF2B5EF4-FFF2-40B4-BE49-F238E27FC236}">
                <a16:creationId xmlns:a16="http://schemas.microsoft.com/office/drawing/2014/main" id="{0468B599-9796-4FD8-05A0-D9EF0122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00" y="3266538"/>
            <a:ext cx="2275839" cy="15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AA332C-A9BE-C491-EF07-E2087246B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19" y="4721201"/>
            <a:ext cx="1593216" cy="1553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665C9B-C2D3-93B0-1539-20E91059A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300" y="5012815"/>
            <a:ext cx="3182069" cy="12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4" y="5838597"/>
            <a:ext cx="1978152" cy="7528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3DEA86-7C52-3527-6D1E-CB5F74CF2F07}"/>
              </a:ext>
            </a:extLst>
          </p:cNvPr>
          <p:cNvSpPr txBox="1">
            <a:spLocks/>
          </p:cNvSpPr>
          <p:nvPr/>
        </p:nvSpPr>
        <p:spPr>
          <a:xfrm>
            <a:off x="773251" y="1614008"/>
            <a:ext cx="5087501" cy="43502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see a lot of clients who have had a diagnosis of dementia who wish to get their affairs in order by making a Will and LPAs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 have capacity to make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MCA 2005 - decision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not restrict a person’s right to control their affairs for as long as they are 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LPA for Property and Financial Affairs and/ or Health and Welfare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insurance policy if mental capacity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Gives the same protection if incapacity or illness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solidFill>
                <a:srgbClr val="6A6A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E39E-D639-66A6-410D-EE1F71482C63}"/>
              </a:ext>
            </a:extLst>
          </p:cNvPr>
          <p:cNvSpPr txBox="1">
            <a:spLocks/>
          </p:cNvSpPr>
          <p:nvPr/>
        </p:nvSpPr>
        <p:spPr>
          <a:xfrm>
            <a:off x="7438474" y="6367416"/>
            <a:ext cx="4753526" cy="3448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b="1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not intended to be legal advice</a:t>
            </a:r>
          </a:p>
        </p:txBody>
      </p:sp>
      <p:pic>
        <p:nvPicPr>
          <p:cNvPr id="5" name="Picture 4" descr="Image result for lasting power of attorney">
            <a:extLst>
              <a:ext uri="{FF2B5EF4-FFF2-40B4-BE49-F238E27FC236}">
                <a16:creationId xmlns:a16="http://schemas.microsoft.com/office/drawing/2014/main" id="{3573ABF3-F4C1-40D0-1A89-9681087A4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2132" r="2998" b="1880"/>
          <a:stretch/>
        </p:blipFill>
        <p:spPr bwMode="auto">
          <a:xfrm>
            <a:off x="6500029" y="1688123"/>
            <a:ext cx="5087499" cy="27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C9FA639A-9E4B-1552-6C9C-3D9328DB6EA2}"/>
              </a:ext>
            </a:extLst>
          </p:cNvPr>
          <p:cNvSpPr txBox="1">
            <a:spLocks/>
          </p:cNvSpPr>
          <p:nvPr/>
        </p:nvSpPr>
        <p:spPr>
          <a:xfrm>
            <a:off x="642306" y="243293"/>
            <a:ext cx="5648029" cy="10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6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Lasting Powers of Attorney</a:t>
            </a:r>
          </a:p>
        </p:txBody>
      </p:sp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4" y="5838597"/>
            <a:ext cx="1978152" cy="7528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3DEA86-7C52-3527-6D1E-CB5F74CF2F07}"/>
              </a:ext>
            </a:extLst>
          </p:cNvPr>
          <p:cNvSpPr txBox="1">
            <a:spLocks/>
          </p:cNvSpPr>
          <p:nvPr/>
        </p:nvSpPr>
        <p:spPr>
          <a:xfrm>
            <a:off x="773251" y="1614008"/>
            <a:ext cx="5087501" cy="43502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Choose Attorneys wisely as potential for misuse/abuse of power (we can act as Attorneys)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choose to notify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Certificate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 assessment required?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 LPA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Register your LPA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take up to 24 weeks to register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solidFill>
                <a:srgbClr val="6A6A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E39E-D639-66A6-410D-EE1F71482C63}"/>
              </a:ext>
            </a:extLst>
          </p:cNvPr>
          <p:cNvSpPr txBox="1">
            <a:spLocks/>
          </p:cNvSpPr>
          <p:nvPr/>
        </p:nvSpPr>
        <p:spPr>
          <a:xfrm>
            <a:off x="7438474" y="6367416"/>
            <a:ext cx="4753526" cy="3448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b="1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not intended to be legal advice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C9FA639A-9E4B-1552-6C9C-3D9328DB6EA2}"/>
              </a:ext>
            </a:extLst>
          </p:cNvPr>
          <p:cNvSpPr txBox="1">
            <a:spLocks/>
          </p:cNvSpPr>
          <p:nvPr/>
        </p:nvSpPr>
        <p:spPr>
          <a:xfrm>
            <a:off x="642306" y="243293"/>
            <a:ext cx="7624115" cy="10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C6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involved in making an LPA?</a:t>
            </a:r>
          </a:p>
        </p:txBody>
      </p:sp>
      <p:pic>
        <p:nvPicPr>
          <p:cNvPr id="2" name="Picture 2" descr="Find out which clubs will offer you a contract as a manager. - Aesthetic  Football">
            <a:extLst>
              <a:ext uri="{FF2B5EF4-FFF2-40B4-BE49-F238E27FC236}">
                <a16:creationId xmlns:a16="http://schemas.microsoft.com/office/drawing/2014/main" id="{7F8AEFB3-E218-77FE-313F-4B4E0504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50" y="1722599"/>
            <a:ext cx="4663441" cy="30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1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2" y="6105138"/>
            <a:ext cx="1978152" cy="7528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E53F62-B30C-A510-2647-4FEF17A719E0}"/>
              </a:ext>
            </a:extLst>
          </p:cNvPr>
          <p:cNvSpPr txBox="1">
            <a:spLocks/>
          </p:cNvSpPr>
          <p:nvPr/>
        </p:nvSpPr>
        <p:spPr>
          <a:xfrm>
            <a:off x="944603" y="1896107"/>
            <a:ext cx="5355714" cy="39331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a person has already lost capacity then all is not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Apply to the Court of Protection for a Deputyship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Deputy is an individual appointed by the Court of Protection to make decisions on behalf of an individual who lacks capacity to take the decisions themselves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Again, two types: Health &amp; Care Deputy and Finance &amp; Property affairs Deputy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 this is more time consuming and expensive than putting an LPA into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81C4E1-6EB2-6FD9-BD52-0759CD349068}"/>
              </a:ext>
            </a:extLst>
          </p:cNvPr>
          <p:cNvSpPr txBox="1">
            <a:spLocks/>
          </p:cNvSpPr>
          <p:nvPr/>
        </p:nvSpPr>
        <p:spPr>
          <a:xfrm>
            <a:off x="960729" y="838231"/>
            <a:ext cx="10452849" cy="910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C6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Deputyship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3FD4-FFA0-F126-661D-CDD38349B1A0}"/>
              </a:ext>
            </a:extLst>
          </p:cNvPr>
          <p:cNvSpPr txBox="1">
            <a:spLocks/>
          </p:cNvSpPr>
          <p:nvPr/>
        </p:nvSpPr>
        <p:spPr>
          <a:xfrm>
            <a:off x="7438474" y="6367416"/>
            <a:ext cx="4753526" cy="3448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b="1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not intended to be legal advice</a:t>
            </a:r>
          </a:p>
        </p:txBody>
      </p:sp>
      <p:pic>
        <p:nvPicPr>
          <p:cNvPr id="5" name="Picture 2" descr="How Do I Become A Deputy?: What Is A Deputy And How Can They Help Elderly  Or Vulnerable People? | Roche Legal">
            <a:extLst>
              <a:ext uri="{FF2B5EF4-FFF2-40B4-BE49-F238E27FC236}">
                <a16:creationId xmlns:a16="http://schemas.microsoft.com/office/drawing/2014/main" id="{BCE80540-6372-A8C3-B78C-A57B84931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/>
          <a:stretch/>
        </p:blipFill>
        <p:spPr bwMode="auto">
          <a:xfrm>
            <a:off x="7245751" y="1979287"/>
            <a:ext cx="4589719" cy="29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3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2" y="6105138"/>
            <a:ext cx="1978152" cy="7528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E53F62-B30C-A510-2647-4FEF17A719E0}"/>
              </a:ext>
            </a:extLst>
          </p:cNvPr>
          <p:cNvSpPr txBox="1">
            <a:spLocks/>
          </p:cNvSpPr>
          <p:nvPr/>
        </p:nvSpPr>
        <p:spPr>
          <a:xfrm>
            <a:off x="944603" y="1896107"/>
            <a:ext cx="5707810" cy="39331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 must be submitted to the Court of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Detailed information about the circumstances of the incapacitated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 of the person’s incapacity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Declaration by the proposed deputy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take up to a year from submitting the application to receiving a decision from the Court of Protection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Important not to delay in submitting the application where a deputy is required to act urgently.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 STUDY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81C4E1-6EB2-6FD9-BD52-0759CD349068}"/>
              </a:ext>
            </a:extLst>
          </p:cNvPr>
          <p:cNvSpPr txBox="1">
            <a:spLocks/>
          </p:cNvSpPr>
          <p:nvPr/>
        </p:nvSpPr>
        <p:spPr>
          <a:xfrm>
            <a:off x="960729" y="838231"/>
            <a:ext cx="10452849" cy="910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C6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 to appoint a Deputy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3FD4-FFA0-F126-661D-CDD38349B1A0}"/>
              </a:ext>
            </a:extLst>
          </p:cNvPr>
          <p:cNvSpPr txBox="1">
            <a:spLocks/>
          </p:cNvSpPr>
          <p:nvPr/>
        </p:nvSpPr>
        <p:spPr>
          <a:xfrm>
            <a:off x="7438474" y="6367416"/>
            <a:ext cx="4753526" cy="3448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b="1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not intended to be legal advice</a:t>
            </a:r>
          </a:p>
        </p:txBody>
      </p:sp>
      <p:pic>
        <p:nvPicPr>
          <p:cNvPr id="1026" name="Picture 2" descr="Court of Protection - Contact Details">
            <a:extLst>
              <a:ext uri="{FF2B5EF4-FFF2-40B4-BE49-F238E27FC236}">
                <a16:creationId xmlns:a16="http://schemas.microsoft.com/office/drawing/2014/main" id="{59C1195E-D383-F217-0509-4FFC4257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34" y="1980206"/>
            <a:ext cx="4457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4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9E47F-41E0-4FE3-891C-B53FBC82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621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 us for help</a:t>
            </a:r>
          </a:p>
        </p:txBody>
      </p:sp>
      <p:graphicFrame>
        <p:nvGraphicFramePr>
          <p:cNvPr id="8" name="Content Placeholder 2" descr="SmartArt Placeholder - Contact List">
            <a:extLst>
              <a:ext uri="{FF2B5EF4-FFF2-40B4-BE49-F238E27FC236}">
                <a16:creationId xmlns:a16="http://schemas.microsoft.com/office/drawing/2014/main" id="{95EB8840-1974-5C4F-A503-A801266AD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34665"/>
              </p:ext>
            </p:extLst>
          </p:nvPr>
        </p:nvGraphicFramePr>
        <p:xfrm>
          <a:off x="737883" y="5169842"/>
          <a:ext cx="9993377" cy="337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 txBox="1">
            <a:spLocks/>
          </p:cNvSpPr>
          <p:nvPr/>
        </p:nvSpPr>
        <p:spPr>
          <a:xfrm>
            <a:off x="1065841" y="3972024"/>
            <a:ext cx="2700527" cy="1312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Kalpa Prajapati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 of Private Client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kalpa.prajapati@grantsaw.co.uk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020 8305 3536</a:t>
            </a:r>
            <a:endParaRPr lang="en-US" sz="1200" dirty="0">
              <a:solidFill>
                <a:srgbClr val="6A6A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1"/>
          <a:stretch/>
        </p:blipFill>
        <p:spPr>
          <a:xfrm>
            <a:off x="217932" y="9143"/>
            <a:ext cx="1978152" cy="716625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E5A8B2B-0378-0A98-EBD9-3AC1C55C03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1" y="1998808"/>
            <a:ext cx="1755557" cy="1755557"/>
          </a:xfrm>
          <a:prstGeom prst="rect">
            <a:avLst/>
          </a:prstGeom>
        </p:spPr>
      </p:pic>
      <p:pic>
        <p:nvPicPr>
          <p:cNvPr id="11" name="Picture 10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E572F92D-BFA2-16D4-3334-1445D124DC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3" y="1978896"/>
            <a:ext cx="1769499" cy="1769499"/>
          </a:xfrm>
          <a:prstGeom prst="rect">
            <a:avLst/>
          </a:prstGeom>
        </p:spPr>
      </p:pic>
      <p:pic>
        <p:nvPicPr>
          <p:cNvPr id="18" name="Picture 17" descr="A picture containing person, wall, clothing, indoor&#10;&#10;Description automatically generated">
            <a:extLst>
              <a:ext uri="{FF2B5EF4-FFF2-40B4-BE49-F238E27FC236}">
                <a16:creationId xmlns:a16="http://schemas.microsoft.com/office/drawing/2014/main" id="{4C943BD0-775A-C603-BE56-A7173AFAC6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62" y="1981652"/>
            <a:ext cx="1768317" cy="1769499"/>
          </a:xfrm>
          <a:prstGeom prst="rect">
            <a:avLst/>
          </a:prstGeom>
        </p:spPr>
      </p:pic>
      <p:pic>
        <p:nvPicPr>
          <p:cNvPr id="20" name="Picture 19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451660C1-F180-A236-9C1D-78D975BE8C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74" y="1978896"/>
            <a:ext cx="1804640" cy="176949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EA3B972-907D-8E2E-2260-38C3CD9D7400}"/>
              </a:ext>
            </a:extLst>
          </p:cNvPr>
          <p:cNvSpPr txBox="1">
            <a:spLocks/>
          </p:cNvSpPr>
          <p:nvPr/>
        </p:nvSpPr>
        <p:spPr>
          <a:xfrm>
            <a:off x="3410183" y="3972024"/>
            <a:ext cx="2700527" cy="1312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Charlotte Warren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Solicitor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charlotte.warren@grantsaw.co.uk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020 8305 4231</a:t>
            </a:r>
            <a:endParaRPr lang="en-US" sz="1200" dirty="0">
              <a:solidFill>
                <a:srgbClr val="6A6A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7AE3329-B950-8223-CD56-A7A5776CD2B1}"/>
              </a:ext>
            </a:extLst>
          </p:cNvPr>
          <p:cNvSpPr txBox="1">
            <a:spLocks/>
          </p:cNvSpPr>
          <p:nvPr/>
        </p:nvSpPr>
        <p:spPr>
          <a:xfrm>
            <a:off x="5899062" y="3972024"/>
            <a:ext cx="2700527" cy="1312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Tatiana Zenina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Solicitor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tatiana.zenina@grantsaw.co.uk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020 8305 4239</a:t>
            </a:r>
            <a:endParaRPr lang="en-US" sz="1200" dirty="0">
              <a:solidFill>
                <a:srgbClr val="6A6A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FC2B68-25C3-C577-3B4F-D2C6A485D0B3}"/>
              </a:ext>
            </a:extLst>
          </p:cNvPr>
          <p:cNvSpPr txBox="1">
            <a:spLocks/>
          </p:cNvSpPr>
          <p:nvPr/>
        </p:nvSpPr>
        <p:spPr>
          <a:xfrm>
            <a:off x="8238956" y="3972024"/>
            <a:ext cx="2700527" cy="1312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5267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3555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Jeremy Brooks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Solicitor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jeremy.brooks@grantsaw.co.uk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020 8305 3534</a:t>
            </a:r>
            <a:endParaRPr lang="en-US" sz="1200" dirty="0">
              <a:solidFill>
                <a:srgbClr val="6A6A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285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Custom 1">
      <a:dk1>
        <a:srgbClr val="E8E8E8"/>
      </a:dk1>
      <a:lt1>
        <a:srgbClr val="FFFFFF"/>
      </a:lt1>
      <a:dk2>
        <a:srgbClr val="000000"/>
      </a:dk2>
      <a:lt2>
        <a:srgbClr val="FFFFFF"/>
      </a:lt2>
      <a:accent1>
        <a:srgbClr val="C00000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00000"/>
      </a:hlink>
      <a:folHlink>
        <a:srgbClr val="E8E8E8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nference Presentation_Win32_AS v2" id="{3227B632-3DF0-418B-99D5-B2B493F81A96}" vid="{6C31D406-0136-47A8-82B0-2E53703E2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f9283e4-37e6-4db6-823f-5250f83fa5cb" xsi:nil="true"/>
    <_activity xmlns="8f9283e4-37e6-4db6-823f-5250f83fa5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11ED219A77C4ABA310C30CC5C8907" ma:contentTypeVersion="15" ma:contentTypeDescription="Create a new document." ma:contentTypeScope="" ma:versionID="438dbc6d70ea3649850826da349ff0c8">
  <xsd:schema xmlns:xsd="http://www.w3.org/2001/XMLSchema" xmlns:xs="http://www.w3.org/2001/XMLSchema" xmlns:p="http://schemas.microsoft.com/office/2006/metadata/properties" xmlns:ns3="b0b37ec4-89fb-41f6-8697-ce2a7fcab0dc" xmlns:ns4="8f9283e4-37e6-4db6-823f-5250f83fa5cb" targetNamespace="http://schemas.microsoft.com/office/2006/metadata/properties" ma:root="true" ma:fieldsID="36f98d9ac9719b46567c1d9afdd8111f" ns3:_="" ns4:_="">
    <xsd:import namespace="b0b37ec4-89fb-41f6-8697-ce2a7fcab0dc"/>
    <xsd:import namespace="8f9283e4-37e6-4db6-823f-5250f83fa5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37ec4-89fb-41f6-8697-ce2a7fcab0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283e4-37e6-4db6-823f-5250f83fa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6A1C8-8283-4EE8-96CE-BB44EE9D7AD3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f9283e4-37e6-4db6-823f-5250f83fa5cb"/>
    <ds:schemaRef ds:uri="http://schemas.openxmlformats.org/package/2006/metadata/core-properties"/>
    <ds:schemaRef ds:uri="b0b37ec4-89fb-41f6-8697-ce2a7fcab0d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EC6E52-ACE5-4D4A-8910-845222469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78EB47-6152-4FBD-B962-C862EE1E9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37ec4-89fb-41f6-8697-ce2a7fcab0dc"/>
    <ds:schemaRef ds:uri="8f9283e4-37e6-4db6-823f-5250f83fa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477</Words>
  <Application>Microsoft Office PowerPoint</Application>
  <PresentationFormat>Widescreen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Helvetica</vt:lpstr>
      <vt:lpstr>RetrospectVTI</vt:lpstr>
      <vt:lpstr>Lasting Powers of Attorney and Deputyship Orders  Dementia Action Group 21 September 2023</vt:lpstr>
      <vt:lpstr>Grant Saw Solicitors LLP</vt:lpstr>
      <vt:lpstr>PowerPoint Presentation</vt:lpstr>
      <vt:lpstr>PowerPoint Presentation</vt:lpstr>
      <vt:lpstr>PowerPoint Presentation</vt:lpstr>
      <vt:lpstr>PowerPoint Presentation</vt:lpstr>
      <vt:lpstr>Contact us for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2021-03-10T16:19:48Z</dcterms:created>
  <dcterms:modified xsi:type="dcterms:W3CDTF">2024-09-05T17:01:57Z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0x010100E0711ED219A77C4ABA310C30CC5C8907</vt:lpwstr>
  </property>
</Properties>
</file>